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59187-CBFA-4CBE-AC2E-C2CF4BDE3732}" type="datetimeFigureOut">
              <a:rPr lang="en-ZA" smtClean="0"/>
              <a:t>2014-09-12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0EAF5-B739-4B67-9EB8-0EAD84EDA89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84812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2077-BA43-40F4-9445-45EC09CA0DE6}" type="datetimeFigureOut">
              <a:rPr lang="en-ZA" smtClean="0"/>
              <a:t>2014-09-12</a:t>
            </a:fld>
            <a:endParaRPr lang="en-Z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BD5-15DB-4B16-9027-BC84CDF26122}" type="slidenum">
              <a:rPr lang="en-ZA" smtClean="0"/>
              <a:t>‹#›</a:t>
            </a:fld>
            <a:endParaRPr lang="en-Z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2077-BA43-40F4-9445-45EC09CA0DE6}" type="datetimeFigureOut">
              <a:rPr lang="en-ZA" smtClean="0"/>
              <a:t>2014-09-12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BD5-15DB-4B16-9027-BC84CDF2612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2077-BA43-40F4-9445-45EC09CA0DE6}" type="datetimeFigureOut">
              <a:rPr lang="en-ZA" smtClean="0"/>
              <a:t>2014-09-12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BD5-15DB-4B16-9027-BC84CDF2612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2077-BA43-40F4-9445-45EC09CA0DE6}" type="datetimeFigureOut">
              <a:rPr lang="en-ZA" smtClean="0"/>
              <a:t>2014-09-12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BD5-15DB-4B16-9027-BC84CDF2612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2077-BA43-40F4-9445-45EC09CA0DE6}" type="datetimeFigureOut">
              <a:rPr lang="en-ZA" smtClean="0"/>
              <a:t>2014-09-12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668DBD5-15DB-4B16-9027-BC84CDF26122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2077-BA43-40F4-9445-45EC09CA0DE6}" type="datetimeFigureOut">
              <a:rPr lang="en-ZA" smtClean="0"/>
              <a:t>2014-09-12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BD5-15DB-4B16-9027-BC84CDF2612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2077-BA43-40F4-9445-45EC09CA0DE6}" type="datetimeFigureOut">
              <a:rPr lang="en-ZA" smtClean="0"/>
              <a:t>2014-09-12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BD5-15DB-4B16-9027-BC84CDF2612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2077-BA43-40F4-9445-45EC09CA0DE6}" type="datetimeFigureOut">
              <a:rPr lang="en-ZA" smtClean="0"/>
              <a:t>2014-09-12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BD5-15DB-4B16-9027-BC84CDF2612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2077-BA43-40F4-9445-45EC09CA0DE6}" type="datetimeFigureOut">
              <a:rPr lang="en-ZA" smtClean="0"/>
              <a:t>2014-09-12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BD5-15DB-4B16-9027-BC84CDF2612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2077-BA43-40F4-9445-45EC09CA0DE6}" type="datetimeFigureOut">
              <a:rPr lang="en-ZA" smtClean="0"/>
              <a:t>2014-09-12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BD5-15DB-4B16-9027-BC84CDF2612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2077-BA43-40F4-9445-45EC09CA0DE6}" type="datetimeFigureOut">
              <a:rPr lang="en-ZA" smtClean="0"/>
              <a:t>2014-09-12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DBD5-15DB-4B16-9027-BC84CDF2612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D0C2077-BA43-40F4-9445-45EC09CA0DE6}" type="datetimeFigureOut">
              <a:rPr lang="en-ZA" smtClean="0"/>
              <a:t>2014-09-12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668DBD5-15DB-4B16-9027-BC84CDF26122}" type="slidenum">
              <a:rPr lang="en-ZA" smtClean="0"/>
              <a:t>‹#›</a:t>
            </a:fld>
            <a:endParaRPr lang="en-Z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Analytical method development for Complementary Medicine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356992"/>
            <a:ext cx="6440760" cy="2808312"/>
          </a:xfrm>
        </p:spPr>
        <p:txBody>
          <a:bodyPr>
            <a:normAutofit fontScale="92500" lnSpcReduction="20000"/>
          </a:bodyPr>
          <a:lstStyle/>
          <a:p>
            <a:r>
              <a:rPr lang="en-ZA" dirty="0" smtClean="0"/>
              <a:t>Roy van </a:t>
            </a:r>
            <a:r>
              <a:rPr lang="en-ZA" dirty="0" err="1" smtClean="0"/>
              <a:t>Brummelen</a:t>
            </a:r>
            <a:endParaRPr lang="en-ZA" dirty="0" smtClean="0"/>
          </a:p>
          <a:p>
            <a:r>
              <a:rPr lang="en-ZA" dirty="0" err="1" smtClean="0"/>
              <a:t>BPharm</a:t>
            </a:r>
            <a:r>
              <a:rPr lang="en-ZA" dirty="0" smtClean="0"/>
              <a:t>, MSc, PhD, </a:t>
            </a:r>
            <a:r>
              <a:rPr lang="en-ZA" dirty="0" err="1" smtClean="0"/>
              <a:t>DTech</a:t>
            </a:r>
            <a:endParaRPr lang="en-ZA" dirty="0" smtClean="0"/>
          </a:p>
          <a:p>
            <a:endParaRPr lang="en-ZA" dirty="0"/>
          </a:p>
          <a:p>
            <a:r>
              <a:rPr lang="en-ZA" dirty="0" smtClean="0"/>
              <a:t>Institute for Pharmaceutical Services</a:t>
            </a:r>
          </a:p>
          <a:p>
            <a:r>
              <a:rPr lang="en-ZA" dirty="0"/>
              <a:t>&amp;</a:t>
            </a:r>
            <a:endParaRPr lang="en-ZA" dirty="0" smtClean="0"/>
          </a:p>
          <a:p>
            <a:r>
              <a:rPr lang="en-ZA" dirty="0" smtClean="0"/>
              <a:t>Van </a:t>
            </a:r>
            <a:r>
              <a:rPr lang="en-ZA" dirty="0" err="1" smtClean="0"/>
              <a:t>Brummelen</a:t>
            </a:r>
            <a:r>
              <a:rPr lang="en-ZA" dirty="0" smtClean="0"/>
              <a:t> Consultants</a:t>
            </a:r>
          </a:p>
          <a:p>
            <a:r>
              <a:rPr lang="en-ZA" dirty="0" smtClean="0"/>
              <a:t>royvbc@gmail.com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6939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Method Development &amp; Validation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Specificity</a:t>
            </a:r>
          </a:p>
          <a:p>
            <a:r>
              <a:rPr lang="en-ZA" dirty="0" smtClean="0"/>
              <a:t>Linearity and range (standard &amp; sample)</a:t>
            </a:r>
          </a:p>
          <a:p>
            <a:r>
              <a:rPr lang="en-ZA" dirty="0" smtClean="0"/>
              <a:t>Accuracy</a:t>
            </a:r>
          </a:p>
          <a:p>
            <a:r>
              <a:rPr lang="en-ZA" dirty="0" smtClean="0"/>
              <a:t>System suitability</a:t>
            </a:r>
          </a:p>
          <a:p>
            <a:r>
              <a:rPr lang="en-ZA" dirty="0" smtClean="0"/>
              <a:t>Precision </a:t>
            </a:r>
          </a:p>
          <a:p>
            <a:r>
              <a:rPr lang="en-ZA" dirty="0" smtClean="0"/>
              <a:t>Repeatability (co-validation)</a:t>
            </a:r>
          </a:p>
          <a:p>
            <a:r>
              <a:rPr lang="en-ZA" dirty="0" smtClean="0"/>
              <a:t>Limit of detection</a:t>
            </a:r>
          </a:p>
          <a:p>
            <a:r>
              <a:rPr lang="en-ZA" dirty="0" smtClean="0"/>
              <a:t>Limit of quantification</a:t>
            </a:r>
          </a:p>
          <a:p>
            <a:r>
              <a:rPr lang="en-ZA" dirty="0" smtClean="0"/>
              <a:t>Stability of solutions</a:t>
            </a:r>
          </a:p>
          <a:p>
            <a:r>
              <a:rPr lang="en-ZA" dirty="0" smtClean="0"/>
              <a:t>Robustness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273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Complementary Medicine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Medicine is Medicine</a:t>
            </a:r>
          </a:p>
          <a:p>
            <a:pPr marL="137160" indent="0">
              <a:buNone/>
            </a:pPr>
            <a:r>
              <a:rPr lang="en-ZA" dirty="0" smtClean="0"/>
              <a:t>(Normal testing guideline)</a:t>
            </a:r>
          </a:p>
          <a:p>
            <a:r>
              <a:rPr lang="en-ZA" dirty="0" smtClean="0"/>
              <a:t>Complexity of Complementary Medicine</a:t>
            </a:r>
          </a:p>
          <a:p>
            <a:pPr lvl="1"/>
            <a:r>
              <a:rPr lang="en-ZA" dirty="0" smtClean="0"/>
              <a:t>Diversity in type</a:t>
            </a:r>
          </a:p>
          <a:p>
            <a:pPr lvl="1"/>
            <a:r>
              <a:rPr lang="en-ZA" dirty="0" smtClean="0"/>
              <a:t>Diversity in approach</a:t>
            </a:r>
          </a:p>
          <a:p>
            <a:pPr lvl="1"/>
            <a:r>
              <a:rPr lang="en-ZA" dirty="0" smtClean="0"/>
              <a:t>Complexity in combinations</a:t>
            </a:r>
          </a:p>
          <a:p>
            <a:pPr lvl="1"/>
            <a:r>
              <a:rPr lang="en-ZA" dirty="0" smtClean="0"/>
              <a:t>Availability of methods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532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Available Methods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Pharmacopoeia </a:t>
            </a:r>
            <a:r>
              <a:rPr lang="en-ZA" dirty="0" smtClean="0"/>
              <a:t>(recognized) i.e. USP, BP, etc.</a:t>
            </a:r>
          </a:p>
          <a:p>
            <a:r>
              <a:rPr lang="en-ZA" dirty="0" smtClean="0"/>
              <a:t>Other </a:t>
            </a:r>
            <a:r>
              <a:rPr lang="en-ZA" smtClean="0"/>
              <a:t>“</a:t>
            </a:r>
            <a:r>
              <a:rPr lang="en-ZA" smtClean="0"/>
              <a:t>Pharmacopoeia</a:t>
            </a:r>
            <a:r>
              <a:rPr lang="en-ZA" dirty="0" smtClean="0"/>
              <a:t>” i.e. WHO,  AAMPS</a:t>
            </a:r>
          </a:p>
          <a:p>
            <a:pPr marL="137160" indent="0">
              <a:buNone/>
            </a:pPr>
            <a:r>
              <a:rPr lang="en-ZA" dirty="0" smtClean="0"/>
              <a:t>(with method validation)</a:t>
            </a:r>
          </a:p>
          <a:p>
            <a:r>
              <a:rPr lang="en-ZA" dirty="0" smtClean="0"/>
              <a:t>Scientific publications </a:t>
            </a:r>
            <a:r>
              <a:rPr lang="en-ZA" dirty="0"/>
              <a:t>(with method validation</a:t>
            </a:r>
            <a:r>
              <a:rPr lang="en-ZA" dirty="0" smtClean="0"/>
              <a:t>)</a:t>
            </a:r>
          </a:p>
          <a:p>
            <a:endParaRPr lang="en-ZA" dirty="0" smtClean="0"/>
          </a:p>
          <a:p>
            <a:r>
              <a:rPr lang="en-ZA" dirty="0" smtClean="0"/>
              <a:t>What to test…?</a:t>
            </a:r>
            <a:endParaRPr lang="en-ZA" dirty="0"/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37691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Determining actives…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CoA</a:t>
            </a:r>
            <a:r>
              <a:rPr lang="en-ZA" dirty="0" smtClean="0"/>
              <a:t>? </a:t>
            </a:r>
            <a:r>
              <a:rPr lang="en-ZA" dirty="0" smtClean="0"/>
              <a:t>Standardised </a:t>
            </a:r>
            <a:r>
              <a:rPr lang="en-ZA" dirty="0" smtClean="0"/>
              <a:t>against…?</a:t>
            </a:r>
          </a:p>
          <a:p>
            <a:r>
              <a:rPr lang="en-ZA" dirty="0" smtClean="0"/>
              <a:t>Steps:</a:t>
            </a:r>
          </a:p>
          <a:p>
            <a:pPr marL="651510" indent="-514350">
              <a:buFont typeface="+mj-lt"/>
              <a:buAutoNum type="arabicPeriod"/>
            </a:pPr>
            <a:r>
              <a:rPr lang="en-ZA" dirty="0" smtClean="0"/>
              <a:t>All ingredients</a:t>
            </a:r>
          </a:p>
          <a:p>
            <a:pPr marL="651510" indent="-514350">
              <a:buFont typeface="+mj-lt"/>
              <a:buAutoNum type="arabicPeriod"/>
            </a:pPr>
            <a:r>
              <a:rPr lang="en-ZA" dirty="0" smtClean="0"/>
              <a:t>Ingredients – clinically </a:t>
            </a:r>
            <a:r>
              <a:rPr lang="en-ZA" dirty="0"/>
              <a:t>a</a:t>
            </a:r>
            <a:r>
              <a:rPr lang="en-ZA" dirty="0" smtClean="0"/>
              <a:t>ctive</a:t>
            </a:r>
            <a:endParaRPr lang="en-ZA" dirty="0" smtClean="0"/>
          </a:p>
          <a:p>
            <a:pPr marL="651510" indent="-514350">
              <a:buFont typeface="+mj-lt"/>
              <a:buAutoNum type="arabicPeriod"/>
            </a:pPr>
            <a:r>
              <a:rPr lang="en-ZA" dirty="0" smtClean="0"/>
              <a:t>Ingredients – for which methods </a:t>
            </a:r>
            <a:r>
              <a:rPr lang="en-ZA" dirty="0" smtClean="0"/>
              <a:t>are</a:t>
            </a:r>
            <a:r>
              <a:rPr lang="en-ZA" dirty="0" smtClean="0"/>
              <a:t> </a:t>
            </a:r>
            <a:r>
              <a:rPr lang="en-ZA" dirty="0" smtClean="0"/>
              <a:t>available</a:t>
            </a:r>
          </a:p>
          <a:p>
            <a:pPr marL="651510" indent="-514350">
              <a:buFont typeface="+mj-lt"/>
              <a:buAutoNum type="arabicPeriod"/>
            </a:pPr>
            <a:r>
              <a:rPr lang="en-ZA" dirty="0" smtClean="0"/>
              <a:t>Ingredients – in measurable quantities</a:t>
            </a:r>
          </a:p>
          <a:p>
            <a:pPr marL="137160" indent="0">
              <a:buNone/>
            </a:pPr>
            <a:r>
              <a:rPr lang="en-ZA" dirty="0" smtClean="0"/>
              <a:t>(</a:t>
            </a:r>
            <a:r>
              <a:rPr lang="en-ZA" dirty="0"/>
              <a:t>with method validation)</a:t>
            </a:r>
          </a:p>
          <a:p>
            <a:pPr marL="651510" indent="-514350">
              <a:buFont typeface="+mj-lt"/>
              <a:buAutoNum type="arabicPeriod"/>
            </a:pPr>
            <a:endParaRPr lang="en-ZA" dirty="0" smtClean="0"/>
          </a:p>
          <a:p>
            <a:pPr marL="137160" indent="0">
              <a:buNone/>
            </a:pPr>
            <a:endParaRPr lang="en-ZA" dirty="0" smtClean="0"/>
          </a:p>
          <a:p>
            <a:pPr marL="651510" indent="-514350">
              <a:buFont typeface="+mj-lt"/>
              <a:buAutoNum type="arabicPeriod"/>
            </a:pPr>
            <a:endParaRPr lang="en-ZA" dirty="0" smtClean="0"/>
          </a:p>
          <a:p>
            <a:pPr marL="651510" indent="-514350">
              <a:buFont typeface="+mj-lt"/>
              <a:buAutoNum type="arabi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74200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Other problems</a:t>
            </a:r>
            <a:br>
              <a:rPr lang="en-ZA" dirty="0" smtClean="0"/>
            </a:br>
            <a:r>
              <a:rPr lang="en-ZA" dirty="0" smtClean="0"/>
              <a:t>(situations that has to be handled correctly…)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0520"/>
          </a:xfrm>
        </p:spPr>
        <p:txBody>
          <a:bodyPr/>
          <a:lstStyle/>
          <a:p>
            <a:r>
              <a:rPr lang="en-ZA" dirty="0" smtClean="0"/>
              <a:t>What to test? </a:t>
            </a:r>
          </a:p>
          <a:p>
            <a:r>
              <a:rPr lang="en-ZA" dirty="0" smtClean="0"/>
              <a:t>All actives at all times?</a:t>
            </a:r>
          </a:p>
          <a:p>
            <a:r>
              <a:rPr lang="en-ZA" dirty="0" smtClean="0"/>
              <a:t>Overages? </a:t>
            </a:r>
          </a:p>
          <a:p>
            <a:r>
              <a:rPr lang="en-ZA" dirty="0" smtClean="0"/>
              <a:t>Interactions</a:t>
            </a:r>
          </a:p>
          <a:p>
            <a:r>
              <a:rPr lang="en-ZA" dirty="0" smtClean="0"/>
              <a:t>Stability intervals and conditions</a:t>
            </a:r>
          </a:p>
          <a:p>
            <a:endParaRPr lang="en-ZA" dirty="0"/>
          </a:p>
          <a:p>
            <a:r>
              <a:rPr lang="en-ZA" dirty="0" smtClean="0"/>
              <a:t>What is possible and what not…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6314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1143000"/>
          </a:xfrm>
        </p:spPr>
        <p:txBody>
          <a:bodyPr/>
          <a:lstStyle/>
          <a:p>
            <a:r>
              <a:rPr lang="en-ZA" dirty="0" smtClean="0"/>
              <a:t>Thank you!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808352"/>
          </a:xfrm>
        </p:spPr>
        <p:txBody>
          <a:bodyPr>
            <a:normAutofit fontScale="92500" lnSpcReduction="20000"/>
          </a:bodyPr>
          <a:lstStyle/>
          <a:p>
            <a:pPr marL="137160" indent="0" algn="ctr">
              <a:buNone/>
            </a:pPr>
            <a:r>
              <a:rPr lang="en-ZA" dirty="0"/>
              <a:t>Roy van </a:t>
            </a:r>
            <a:r>
              <a:rPr lang="en-ZA" dirty="0" err="1"/>
              <a:t>Brummelen</a:t>
            </a:r>
            <a:endParaRPr lang="en-ZA" dirty="0"/>
          </a:p>
          <a:p>
            <a:pPr marL="137160" indent="0" algn="ctr">
              <a:buNone/>
            </a:pPr>
            <a:r>
              <a:rPr lang="en-ZA" dirty="0" err="1"/>
              <a:t>BPharm</a:t>
            </a:r>
            <a:r>
              <a:rPr lang="en-ZA" dirty="0"/>
              <a:t>, MSc, PhD, </a:t>
            </a:r>
            <a:r>
              <a:rPr lang="en-ZA" dirty="0" err="1"/>
              <a:t>DTech</a:t>
            </a:r>
            <a:endParaRPr lang="en-ZA" dirty="0"/>
          </a:p>
          <a:p>
            <a:pPr marL="137160" indent="0" algn="ctr">
              <a:buNone/>
            </a:pPr>
            <a:r>
              <a:rPr lang="en-ZA" dirty="0" smtClean="0"/>
              <a:t>0825529450</a:t>
            </a:r>
            <a:endParaRPr lang="en-ZA" dirty="0"/>
          </a:p>
          <a:p>
            <a:pPr marL="137160" indent="0" algn="ctr">
              <a:buNone/>
            </a:pPr>
            <a:r>
              <a:rPr lang="en-ZA" dirty="0"/>
              <a:t>Institute for Pharmaceutical Services</a:t>
            </a:r>
          </a:p>
          <a:p>
            <a:pPr marL="137160" indent="0" algn="ctr">
              <a:buNone/>
            </a:pPr>
            <a:r>
              <a:rPr lang="en-ZA" dirty="0"/>
              <a:t>&amp;</a:t>
            </a:r>
          </a:p>
          <a:p>
            <a:pPr marL="137160" indent="0" algn="ctr">
              <a:buNone/>
            </a:pPr>
            <a:r>
              <a:rPr lang="en-ZA" dirty="0"/>
              <a:t>Van </a:t>
            </a:r>
            <a:r>
              <a:rPr lang="en-ZA" dirty="0" err="1"/>
              <a:t>Brummelen</a:t>
            </a:r>
            <a:r>
              <a:rPr lang="en-ZA" dirty="0"/>
              <a:t> Consultants</a:t>
            </a:r>
          </a:p>
          <a:p>
            <a:pPr marL="137160" indent="0" algn="ctr">
              <a:buNone/>
            </a:pPr>
            <a:r>
              <a:rPr lang="en-ZA" dirty="0"/>
              <a:t>royvbc@gmail.com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684183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427</TotalTime>
  <Words>203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Analytical method development for Complementary Medicine</vt:lpstr>
      <vt:lpstr>Method Development &amp; Validation</vt:lpstr>
      <vt:lpstr>Complementary Medicine</vt:lpstr>
      <vt:lpstr>Available Methods</vt:lpstr>
      <vt:lpstr>Determining actives…</vt:lpstr>
      <vt:lpstr>Other problems (situations that has to be handled correctly…)</vt:lpstr>
      <vt:lpstr>Thank you!</vt:lpstr>
    </vt:vector>
  </TitlesOfParts>
  <Company>IPS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method development for Complementary Medicine</dc:title>
  <dc:creator>Dr. Roy van Brummelen</dc:creator>
  <cp:lastModifiedBy>Dr. Roy van Brummelen</cp:lastModifiedBy>
  <cp:revision>14</cp:revision>
  <cp:lastPrinted>2014-09-11T13:14:57Z</cp:lastPrinted>
  <dcterms:created xsi:type="dcterms:W3CDTF">2014-09-10T06:26:10Z</dcterms:created>
  <dcterms:modified xsi:type="dcterms:W3CDTF">2014-09-12T05:28:09Z</dcterms:modified>
</cp:coreProperties>
</file>